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8" r:id="rId4"/>
    <p:sldId id="280" r:id="rId5"/>
    <p:sldId id="258" r:id="rId6"/>
    <p:sldId id="259" r:id="rId7"/>
    <p:sldId id="260" r:id="rId8"/>
    <p:sldId id="279" r:id="rId9"/>
    <p:sldId id="272" r:id="rId10"/>
    <p:sldId id="282" r:id="rId11"/>
    <p:sldId id="262" r:id="rId12"/>
    <p:sldId id="284" r:id="rId13"/>
    <p:sldId id="277" r:id="rId14"/>
    <p:sldId id="283" r:id="rId15"/>
    <p:sldId id="285" r:id="rId16"/>
    <p:sldId id="286" r:id="rId17"/>
    <p:sldId id="261" r:id="rId18"/>
    <p:sldId id="265" r:id="rId19"/>
    <p:sldId id="266" r:id="rId20"/>
    <p:sldId id="263" r:id="rId21"/>
    <p:sldId id="264" r:id="rId22"/>
    <p:sldId id="267" r:id="rId23"/>
    <p:sldId id="270" r:id="rId24"/>
    <p:sldId id="269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728" y="624110"/>
            <a:ext cx="9791429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014" y="2133600"/>
            <a:ext cx="9795509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50015" y="6135808"/>
            <a:ext cx="76199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identify.plantnet.org/the-plant-list/species/Persicaria%20decipiens%20(R.Br.)%20K.L.Wilson/data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dentify.plantnet.org/the-plant-list/species/Paspalum%20vaginatum%20Sw./data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identify.plantnet.org/the-plant-list/species/Dahlia%20excelsa%20Benth./data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dentify.plantnet.org/the-plant-list/species/Fagus%20sylvatica%20L./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identify.plantnet.org/the-plant-list/species/Eichhornia%20crassipes%20(Mart.)%20Solms/data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identify.plantnet.org/the-plant-list/species/Persicaria%20decipiens%20(R.Br.)%20K.L.Wilson/dat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png"/><Relationship Id="rId3" Type="http://schemas.openxmlformats.org/officeDocument/2006/relationships/hyperlink" Target="https://identify.plantnet.org/invasion/species/Hyptis%20suaveolens%20(L.)%20Poit./data" TargetMode="External"/><Relationship Id="rId7" Type="http://schemas.openxmlformats.org/officeDocument/2006/relationships/hyperlink" Target="https://identify.plantnet.org/the-plant-list/species/Parthenium%20hysterophorus%20L./data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dentify.plantnet.org/the-plant-list/species/Arctium%20tomentosum%20Mill./data" TargetMode="External"/><Relationship Id="rId11" Type="http://schemas.openxmlformats.org/officeDocument/2006/relationships/hyperlink" Target="https://identify.plantnet.org/the-plant-list/species/Mimosa%20monancistra%20Benth./data" TargetMode="External"/><Relationship Id="rId5" Type="http://schemas.openxmlformats.org/officeDocument/2006/relationships/image" Target="../media/image31.jpeg"/><Relationship Id="rId15" Type="http://schemas.openxmlformats.org/officeDocument/2006/relationships/image" Target="../media/image36.png"/><Relationship Id="rId10" Type="http://schemas.openxmlformats.org/officeDocument/2006/relationships/hyperlink" Target="https://identify.plantnet.org/the-plant-list/species/Mimosa%20pudica%20L./data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hyperlink" Target="https://identify.plantnet.org/the-plant-list/species/Chloris%20barbata%20Sw./dat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dentify.plantnet.org/the-plant-list/species/Luffa%20acutangula%20(L.)%20Roxb./data" TargetMode="Externa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hyperlink" Target="https://identify.plantnet.org/the-plant-list/species/Malvastrum%20coromandelianum%20(L.)%20Garcke/data" TargetMode="External"/><Relationship Id="rId2" Type="http://schemas.openxmlformats.org/officeDocument/2006/relationships/hyperlink" Target="https://identify.plantnet.org/the-plant-list/species/Lantana%20camara%20L./dat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dentify.plantnet.org/the-plant-list/species/Scirpoides%20holoschoenus%20(L.)%20Soj%C3%A1k/data" TargetMode="External"/><Relationship Id="rId11" Type="http://schemas.openxmlformats.org/officeDocument/2006/relationships/hyperlink" Target="https://identify.plantnet.org/the-plant-list/species/Erigeron%20sumatrensis%20Retz./data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hyperlink" Target="https://identify.plantnet.org/the-plant-list/species/Citrus%20limon%20(L.)%20Osbeck/data" TargetMode="Externa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gbis.ces.iisc.ac.in/energy/lake2022/" TargetMode="External"/><Relationship Id="rId2" Type="http://schemas.openxmlformats.org/officeDocument/2006/relationships/hyperlink" Target="https://identify.plantnet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05" r="-2" b="-2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6" name="Picture 6" descr="A picture containing calendar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59" y="44750"/>
            <a:ext cx="7364897" cy="3118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5655" y="3897287"/>
            <a:ext cx="6220691" cy="15381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+mj-lt"/>
                <a:cs typeface="+mj-lt"/>
              </a:rPr>
              <a:t>Macrophytes in and around Begur Lake and </a:t>
            </a:r>
            <a:r>
              <a:rPr lang="en-US" sz="3600" b="1" dirty="0" err="1">
                <a:solidFill>
                  <a:schemeClr val="tx1"/>
                </a:solidFill>
                <a:ea typeface="+mj-lt"/>
                <a:cs typeface="+mj-lt"/>
              </a:rPr>
              <a:t>Gottigere</a:t>
            </a:r>
            <a:r>
              <a:rPr lang="en-US" sz="3600" b="1" dirty="0">
                <a:solidFill>
                  <a:schemeClr val="tx1"/>
                </a:solidFill>
                <a:ea typeface="+mj-lt"/>
                <a:cs typeface="+mj-lt"/>
              </a:rPr>
              <a:t> Lake</a:t>
            </a:r>
            <a:br>
              <a:rPr lang="en-US" sz="3600" b="1" dirty="0">
                <a:ea typeface="+mj-lt"/>
                <a:cs typeface="+mj-lt"/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9119" y="4994375"/>
            <a:ext cx="9553280" cy="97970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/>
                <a:ea typeface="+mn-lt"/>
                <a:cs typeface="+mn-lt"/>
              </a:rPr>
              <a:t>A study of the vegetation present in and around two prominent lakes of South Bengaluru –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/>
                <a:ea typeface="+mn-lt"/>
                <a:cs typeface="+mn-lt"/>
              </a:rPr>
              <a:t>Gottigere</a:t>
            </a:r>
            <a:r>
              <a:rPr lang="en-US" b="1" dirty="0">
                <a:solidFill>
                  <a:schemeClr val="tx1"/>
                </a:solidFill>
                <a:latin typeface="Calibri" panose="020F0502020204030204"/>
                <a:ea typeface="+mn-lt"/>
                <a:cs typeface="+mn-lt"/>
              </a:rPr>
              <a:t> lake and Begur lake.</a:t>
            </a:r>
            <a:br>
              <a:rPr lang="en-US" b="1" dirty="0">
                <a:latin typeface="Calibri" panose="020F0502020204030204"/>
                <a:ea typeface="+mn-lt"/>
                <a:cs typeface="+mn-lt"/>
              </a:rPr>
            </a:br>
            <a:endParaRPr lang="en-US" b="1" dirty="0">
              <a:solidFill>
                <a:schemeClr val="tx1"/>
              </a:solidFill>
              <a:latin typeface="Calibri" panose="020F0502020204030204"/>
              <a:ea typeface="+mn-lt"/>
              <a:cs typeface="+mn-lt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/>
              <a:ea typeface="+mn-lt"/>
              <a:cs typeface="+mn-lt"/>
            </a:endParaRPr>
          </a:p>
          <a:p>
            <a:endParaRPr lang="en-US" b="1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 descr="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9" y="4610"/>
            <a:ext cx="1405937" cy="149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5481" y="5525809"/>
            <a:ext cx="490772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dirty="0">
                <a:latin typeface="Calibri" panose="020F0502020204030204"/>
                <a:cs typeface="Segoe UI" panose="020B0502040204020203"/>
              </a:rPr>
              <a:t>By </a:t>
            </a:r>
            <a:r>
              <a:rPr lang="en-US" dirty="0">
                <a:latin typeface="Calibri" panose="020F0502020204030204"/>
                <a:cs typeface="Segoe UI" panose="020B0502040204020203"/>
              </a:rPr>
              <a:t>​</a:t>
            </a:r>
          </a:p>
          <a:p>
            <a:pPr algn="ctr"/>
            <a:r>
              <a:rPr lang="en-US" sz="2400" b="1" dirty="0">
                <a:latin typeface="Calibri" panose="020F0502020204030204"/>
                <a:cs typeface="Segoe UI" panose="020B0502040204020203"/>
              </a:rPr>
              <a:t>Prathith. A and Johann Job, GRADE 9 </a:t>
            </a:r>
          </a:p>
          <a:p>
            <a:pPr algn="ctr"/>
            <a:r>
              <a:rPr lang="en-US" sz="2400" b="1" dirty="0">
                <a:latin typeface="Calibri" panose="020F0502020204030204"/>
                <a:cs typeface="Segoe UI" panose="020B0502040204020203"/>
              </a:rPr>
              <a:t>PRESIDENCY SCHOOL BANGALORE SOUTH</a:t>
            </a:r>
          </a:p>
        </p:txBody>
      </p:sp>
      <p:sp>
        <p:nvSpPr>
          <p:cNvPr id="9" name="Subtitle 2"/>
          <p:cNvSpPr txBox="1"/>
          <p:nvPr/>
        </p:nvSpPr>
        <p:spPr>
          <a:xfrm>
            <a:off x="-211845" y="1533048"/>
            <a:ext cx="2325826" cy="1098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/>
                <a:ea typeface="+mn-lt"/>
                <a:cs typeface="+mn-lt"/>
              </a:rPr>
              <a:t>Presidency School Bangalore South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819" y="312382"/>
            <a:ext cx="9791429" cy="1280890"/>
          </a:xfrm>
        </p:spPr>
        <p:txBody>
          <a:bodyPr/>
          <a:lstStyle/>
          <a:p>
            <a:r>
              <a:rPr lang="en-US" dirty="0"/>
              <a:t>5. Area covered by macrophytes </a:t>
            </a:r>
            <a:br>
              <a:rPr lang="en-US" dirty="0"/>
            </a:br>
            <a:r>
              <a:rPr lang="en-US" dirty="0">
                <a:ea typeface="+mj-lt"/>
                <a:cs typeface="+mj-lt"/>
              </a:rPr>
              <a:t>(GOTTIGERE LAKE)</a:t>
            </a:r>
          </a:p>
          <a:p>
            <a:endParaRPr lang="en-US" dirty="0"/>
          </a:p>
        </p:txBody>
      </p:sp>
      <p:pic>
        <p:nvPicPr>
          <p:cNvPr id="8" name="Picture 8" descr="Map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885" y="1660236"/>
            <a:ext cx="8955590" cy="503607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Results (GOTTIGERE LAKE)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99741" y="1544782"/>
            <a:ext cx="9795509" cy="3601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/>
              <a:t>1. More Frequent -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316181" y="1881909"/>
          <a:ext cx="10121694" cy="4734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8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4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AREA COVERED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PERCENTAGE OF AREA COVERED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Water Hyacinth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 64,964 </a:t>
                      </a:r>
                      <a:r>
                        <a:rPr lang="en-US" b="0" i="0" dirty="0"/>
                        <a:t>m²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54.2%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7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Parthenium and Touch me not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 1,962 </a:t>
                      </a:r>
                      <a:r>
                        <a:rPr lang="en-US" b="0" i="0" dirty="0"/>
                        <a:t>m²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1.63% 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Biscuit grass  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2,914 </a:t>
                      </a:r>
                      <a:r>
                        <a:rPr lang="en-US" b="0" i="0" dirty="0"/>
                        <a:t>m²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2.4%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7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Slender Knotweed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 2,948 </a:t>
                      </a:r>
                      <a:r>
                        <a:rPr lang="en-US" b="0" i="0" dirty="0"/>
                        <a:t>m²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2.46%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57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Scotch Grass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4,730 </a:t>
                      </a:r>
                      <a:r>
                        <a:rPr lang="en-US" b="0" i="0" dirty="0"/>
                        <a:t>m²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3.94%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570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Water Thyme</a:t>
                      </a:r>
                      <a:r>
                        <a:rPr lang="en-US" sz="1600" dirty="0">
                          <a:effectLst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964 </a:t>
                      </a:r>
                      <a:r>
                        <a:rPr lang="en-US" sz="1600" dirty="0">
                          <a:effectLst/>
                        </a:rPr>
                        <a:t>m²​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0.8%</a:t>
                      </a:r>
                      <a:r>
                        <a:rPr lang="en-US" sz="1600" dirty="0">
                          <a:effectLst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57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Finger Grass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601 </a:t>
                      </a:r>
                      <a:r>
                        <a:rPr lang="en-US" sz="1600" b="0" i="0" dirty="0"/>
                        <a:t>m²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0.5%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 Beech 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222 </a:t>
                      </a:r>
                      <a:r>
                        <a:rPr lang="en-US" b="0" i="0" dirty="0"/>
                        <a:t>m²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0.15%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Castrol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40 </a:t>
                      </a:r>
                      <a:r>
                        <a:rPr lang="en-US" b="0" i="0" dirty="0"/>
                        <a:t>m²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Century Gothic" panose="020B0502020202020204"/>
                        </a:rPr>
                        <a:t>0.03%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Results (GOTTIGERE LAKE)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014" y="2133600"/>
            <a:ext cx="9795509" cy="20342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2. Less Frequent (descending)</a:t>
            </a:r>
          </a:p>
          <a:p>
            <a:pPr lvl="1"/>
            <a:r>
              <a:rPr lang="en-US"/>
              <a:t>Purple Fountain grass</a:t>
            </a:r>
          </a:p>
          <a:p>
            <a:pPr lvl="1"/>
            <a:r>
              <a:rPr lang="en-US"/>
              <a:t>Beech</a:t>
            </a:r>
          </a:p>
          <a:p>
            <a:pPr lvl="1"/>
            <a:r>
              <a:rPr lang="en-US"/>
              <a:t>Coconut trees</a:t>
            </a:r>
          </a:p>
          <a:p>
            <a:pPr lvl="1"/>
            <a:r>
              <a:rPr lang="en-US"/>
              <a:t>Morning glory</a:t>
            </a:r>
          </a:p>
          <a:p>
            <a:pPr lvl="1"/>
            <a:endParaRPr lang="en-US" b="1"/>
          </a:p>
        </p:txBody>
      </p:sp>
      <p:sp>
        <p:nvSpPr>
          <p:cNvPr id="5" name="Content Placeholder 2"/>
          <p:cNvSpPr txBox="1"/>
          <p:nvPr/>
        </p:nvSpPr>
        <p:spPr>
          <a:xfrm>
            <a:off x="1950014" y="4454236"/>
            <a:ext cx="5142691" cy="2034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n-lt"/>
                <a:cs typeface="+mn-lt"/>
              </a:rPr>
              <a:t>Species that were spotted once or twice-</a:t>
            </a:r>
            <a:endParaRPr lang="en-US" b="1"/>
          </a:p>
          <a:p>
            <a:pPr lvl="1"/>
            <a:r>
              <a:rPr lang="en-US"/>
              <a:t>Mango</a:t>
            </a:r>
          </a:p>
          <a:p>
            <a:pPr lvl="1"/>
            <a:r>
              <a:rPr lang="en-US"/>
              <a:t>Teak</a:t>
            </a:r>
          </a:p>
          <a:p>
            <a:pPr lvl="1"/>
            <a:r>
              <a:rPr lang="en-US"/>
              <a:t>Goat weed</a:t>
            </a:r>
          </a:p>
          <a:p>
            <a:pPr lvl="1"/>
            <a:r>
              <a:rPr lang="en-US"/>
              <a:t>Singapore Cherry</a:t>
            </a:r>
          </a:p>
          <a:p>
            <a:pPr lvl="1"/>
            <a:endParaRPr lang="en-US" sz="1700"/>
          </a:p>
        </p:txBody>
      </p:sp>
      <p:sp>
        <p:nvSpPr>
          <p:cNvPr id="10" name="Content Placeholder 2"/>
          <p:cNvSpPr txBox="1"/>
          <p:nvPr/>
        </p:nvSpPr>
        <p:spPr>
          <a:xfrm>
            <a:off x="4386104" y="4454235"/>
            <a:ext cx="5142691" cy="2034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/>
          </a:p>
          <a:p>
            <a:pPr lvl="1"/>
            <a:r>
              <a:rPr lang="en-US"/>
              <a:t>Asparagus Fern</a:t>
            </a:r>
          </a:p>
          <a:p>
            <a:pPr lvl="1"/>
            <a:r>
              <a:rPr lang="en-US"/>
              <a:t>Denseflower Knotweed</a:t>
            </a:r>
          </a:p>
          <a:p>
            <a:pPr lvl="1"/>
            <a:r>
              <a:rPr lang="en-US"/>
              <a:t>Tree Dahlia</a:t>
            </a:r>
          </a:p>
          <a:p>
            <a:pPr lvl="1"/>
            <a:r>
              <a:rPr lang="en-US">
                <a:ea typeface="+mn-lt"/>
                <a:cs typeface="+mn-lt"/>
              </a:rPr>
              <a:t>Wild Almond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94" y="3166"/>
            <a:ext cx="9791429" cy="128089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Area covered by macrophytes 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(BEGUR LAKE)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52" y="1188692"/>
            <a:ext cx="9921460" cy="5540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16000" y="1720272"/>
          <a:ext cx="10777854" cy="3526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0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7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693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NAME​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AREA COVERED​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PERCENTAGE OF AREA COVERED​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Water Hyacinth </a:t>
                      </a:r>
                      <a:r>
                        <a:rPr lang="en-US" dirty="0">
                          <a:effectLst/>
                        </a:rPr>
                        <a:t>​and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dirty="0">
                          <a:effectLst/>
                        </a:rPr>
                        <a:t>Alligator weed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2,70,114 </a:t>
                      </a:r>
                      <a:r>
                        <a:rPr lang="en-US" dirty="0">
                          <a:effectLst/>
                        </a:rPr>
                        <a:t>m²​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55.9%</a:t>
                      </a:r>
                      <a:r>
                        <a:rPr lang="en-US" dirty="0">
                          <a:effectLst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06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Parthenium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3158  </a:t>
                      </a:r>
                      <a:r>
                        <a:rPr lang="en-US" dirty="0">
                          <a:effectLst/>
                        </a:rPr>
                        <a:t>m²​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0.66% </a:t>
                      </a:r>
                      <a:r>
                        <a:rPr lang="en-US" dirty="0">
                          <a:effectLst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05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Common Lantana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3182  </a:t>
                      </a:r>
                      <a:r>
                        <a:rPr lang="en-US" dirty="0">
                          <a:effectLst/>
                        </a:rPr>
                        <a:t>m²​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0.66%</a:t>
                      </a:r>
                      <a:r>
                        <a:rPr lang="en-US" dirty="0">
                          <a:effectLst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059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dirty="0">
                          <a:effectLst/>
                        </a:rPr>
                        <a:t>Slender Knotweed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u="none" strike="noStrike" dirty="0">
                          <a:effectLst/>
                        </a:rPr>
                        <a:t> 1223 </a:t>
                      </a:r>
                      <a:r>
                        <a:rPr lang="en-US" dirty="0">
                          <a:effectLst/>
                        </a:rPr>
                        <a:t>m²​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u="none" strike="noStrike" dirty="0">
                          <a:effectLst/>
                        </a:rPr>
                        <a:t>0.25%</a:t>
                      </a:r>
                      <a:r>
                        <a:rPr lang="en-US" dirty="0">
                          <a:effectLst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05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Cat-tail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77.8 </a:t>
                      </a:r>
                      <a:r>
                        <a:rPr lang="en-US" dirty="0">
                          <a:effectLst/>
                        </a:rPr>
                        <a:t>m²​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u="none" strike="noStrike" dirty="0">
                          <a:effectLst/>
                        </a:rPr>
                        <a:t>0.016%</a:t>
                      </a:r>
                      <a:r>
                        <a:rPr lang="en-US" dirty="0">
                          <a:effectLst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Results (BEGUR LAKE)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Results (BEGUR LAKE)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014" y="2133600"/>
            <a:ext cx="9795509" cy="203425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/>
              <a:t>2. Less Frequent (descending)</a:t>
            </a:r>
          </a:p>
          <a:p>
            <a:pPr lvl="1"/>
            <a:r>
              <a:rPr lang="en-US" b="1"/>
              <a:t>Calotropis</a:t>
            </a:r>
          </a:p>
          <a:p>
            <a:pPr lvl="1"/>
            <a:r>
              <a:rPr lang="en-US" b="1"/>
              <a:t>Carpet Weed</a:t>
            </a:r>
          </a:p>
          <a:p>
            <a:pPr lvl="1"/>
            <a:r>
              <a:rPr lang="en-US" b="1"/>
              <a:t>Finger Grass</a:t>
            </a:r>
          </a:p>
          <a:p>
            <a:pPr lvl="1"/>
            <a:r>
              <a:rPr lang="en-US" b="1"/>
              <a:t>Water thyme</a:t>
            </a:r>
          </a:p>
          <a:p>
            <a:pPr lvl="1"/>
            <a:r>
              <a:rPr lang="en-US" b="1"/>
              <a:t>Purple Fountain Grass</a:t>
            </a:r>
          </a:p>
          <a:p>
            <a:pPr lvl="1"/>
            <a:r>
              <a:rPr lang="en-US" b="1"/>
              <a:t>Bush Morning Glory</a:t>
            </a:r>
          </a:p>
          <a:p>
            <a:pPr lvl="1"/>
            <a:endParaRPr lang="en-US" b="1"/>
          </a:p>
          <a:p>
            <a:pPr lvl="1"/>
            <a:endParaRPr lang="en-US" b="1"/>
          </a:p>
          <a:p>
            <a:pPr lvl="1"/>
            <a:endParaRPr lang="en-US"/>
          </a:p>
          <a:p>
            <a:pPr lvl="1"/>
            <a:endParaRPr lang="en-US" b="1"/>
          </a:p>
        </p:txBody>
      </p:sp>
      <p:sp>
        <p:nvSpPr>
          <p:cNvPr id="5" name="Content Placeholder 2"/>
          <p:cNvSpPr txBox="1"/>
          <p:nvPr/>
        </p:nvSpPr>
        <p:spPr>
          <a:xfrm>
            <a:off x="1950014" y="4396509"/>
            <a:ext cx="5142691" cy="2034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n-lt"/>
                <a:cs typeface="+mn-lt"/>
              </a:rPr>
              <a:t>Species that were spotted once or twice-</a:t>
            </a:r>
          </a:p>
          <a:p>
            <a:pPr lvl="1"/>
            <a:r>
              <a:rPr lang="en-US" b="1"/>
              <a:t>Indian Beech</a:t>
            </a:r>
          </a:p>
          <a:p>
            <a:pPr lvl="1"/>
            <a:r>
              <a:rPr lang="en-US" b="1"/>
              <a:t>Hackberry</a:t>
            </a:r>
          </a:p>
          <a:p>
            <a:pPr lvl="1"/>
            <a:r>
              <a:rPr lang="en-US" b="1"/>
              <a:t>Lemon</a:t>
            </a:r>
          </a:p>
          <a:p>
            <a:pPr lvl="1"/>
            <a:r>
              <a:rPr lang="en-US" b="1"/>
              <a:t>Roundhead Bulrush</a:t>
            </a:r>
          </a:p>
          <a:p>
            <a:pPr lvl="1"/>
            <a:endParaRPr lang="en-U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Comparison</a:t>
            </a:r>
          </a:p>
        </p:txBody>
      </p:sp>
      <p:pic>
        <p:nvPicPr>
          <p:cNvPr id="11" name="Picture 11" descr="Chart, bar ch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03483"/>
            <a:ext cx="2743200" cy="1651034"/>
          </a:xfrm>
          <a:prstGeom prst="rect">
            <a:avLst/>
          </a:prstGeom>
        </p:spPr>
      </p:pic>
      <p:graphicFrame>
        <p:nvGraphicFramePr>
          <p:cNvPr id="14" name="Table 14"/>
          <p:cNvGraphicFramePr>
            <a:graphicFrameLocks noGrp="1"/>
          </p:cNvGraphicFramePr>
          <p:nvPr>
            <p:ph idx="1"/>
          </p:nvPr>
        </p:nvGraphicFramePr>
        <p:xfrm>
          <a:off x="1718541" y="2122054"/>
          <a:ext cx="9797891" cy="352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7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5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17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area covered by water hyacinth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% of area covered by all vegetation in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Most prominent 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Gottigere</a:t>
                      </a:r>
                      <a:r>
                        <a:rPr lang="en-US" dirty="0"/>
                        <a:t> Lake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66.11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Water hyacinth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Parthenium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Touch me not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Biscuit Grass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3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Begur Lake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57.49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Water Hyacinth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Parthenium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Slender Knotweed</a:t>
                      </a:r>
                    </a:p>
                    <a:p>
                      <a:pPr marL="285750" lvl="0" indent="-285750" algn="l">
                        <a:buFont typeface="Arial" panose="020B0604020202020204"/>
                        <a:buChar char="•"/>
                      </a:pPr>
                      <a:r>
                        <a:rPr lang="en-US" dirty="0"/>
                        <a:t>Common Lantana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8379" y="2612736"/>
            <a:ext cx="9795509" cy="3777622"/>
          </a:xfrm>
        </p:spPr>
        <p:txBody>
          <a:bodyPr>
            <a:normAutofit/>
          </a:bodyPr>
          <a:lstStyle/>
          <a:p>
            <a:endParaRPr lang="en-IN" sz="1600"/>
          </a:p>
        </p:txBody>
      </p:sp>
      <p:sp>
        <p:nvSpPr>
          <p:cNvPr id="5" name="TextBox 4"/>
          <p:cNvSpPr txBox="1"/>
          <p:nvPr/>
        </p:nvSpPr>
        <p:spPr>
          <a:xfrm>
            <a:off x="2319411" y="2687205"/>
            <a:ext cx="864465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endParaRPr lang="en-US" sz="1600"/>
          </a:p>
        </p:txBody>
      </p:sp>
      <p:pic>
        <p:nvPicPr>
          <p:cNvPr id="9" name="Picture 9" descr="A picture containing grass, outdoor, sky, plan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12" y="2324948"/>
            <a:ext cx="3537442" cy="2628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8413" y="5062358"/>
            <a:ext cx="57265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Common Water Hyacinth 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Eichhornia crassipes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  <a:p>
            <a:pPr indent="-285750">
              <a:buFont typeface="Arial" panose="020B0604020202020204"/>
              <a:buChar char="•"/>
            </a:pPr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12378" y="2657552"/>
            <a:ext cx="2628052" cy="1962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5512" y="4963367"/>
            <a:ext cx="227589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 err="1">
                <a:solidFill>
                  <a:schemeClr val="accent2"/>
                </a:solidFill>
                <a:ea typeface="+mn-lt"/>
                <a:cs typeface="+mn-lt"/>
              </a:rPr>
              <a:t>Watter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 lettuce </a:t>
            </a:r>
            <a:endParaRPr lang="en-US" sz="1600">
              <a:solidFill>
                <a:schemeClr val="accent2"/>
              </a:solidFill>
            </a:endParaRP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</a:rPr>
              <a:t>Pistia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 stratiotes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7828" y="4963366"/>
            <a:ext cx="26105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Slender Knotweed</a:t>
            </a:r>
            <a:endParaRPr lang="en-US" sz="1600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</a:rPr>
              <a:t>Persicaria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  <a:hlinkClick r:id="rId4"/>
              </a:rPr>
              <a:t> decipiens</a:t>
            </a:r>
            <a:endParaRPr lang="en-US"/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80339" y="2640274"/>
            <a:ext cx="2647374" cy="1978083"/>
          </a:xfrm>
          <a:prstGeom prst="rect">
            <a:avLst/>
          </a:prstGeom>
        </p:spPr>
      </p:pic>
      <p:pic>
        <p:nvPicPr>
          <p:cNvPr id="13" name="Picture 13" descr="A picture containing outdoor, green, plant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87065" y="2643031"/>
            <a:ext cx="2628053" cy="199188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7. Gallery (GOTTIGERE LAKE)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green, plant, lush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5" y="391390"/>
            <a:ext cx="2500746" cy="1884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340" y="2372591"/>
            <a:ext cx="29440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Asparagus Fern </a:t>
            </a:r>
            <a:endParaRPr lang="en-US">
              <a:solidFill>
                <a:schemeClr val="accent2"/>
              </a:solidFill>
            </a:endParaRP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Asparagus 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</a:rPr>
              <a:t>racemosus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8" name="Picture 8" descr="A picture containing natur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99946" y="518391"/>
            <a:ext cx="2362200" cy="1791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03854" y="2680854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 err="1">
                <a:solidFill>
                  <a:schemeClr val="accent2"/>
                </a:solidFill>
                <a:ea typeface="+mn-lt"/>
                <a:cs typeface="+mn-lt"/>
              </a:rPr>
              <a:t>Waterthyme</a:t>
            </a:r>
            <a:endParaRPr lang="en-US" sz="1600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Hydrilla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  <a:endParaRPr lang="en-US" sz="1600">
              <a:solidFill>
                <a:schemeClr val="accent2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5491" y="3774209"/>
            <a:ext cx="2743200" cy="2057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2341" y="6171046"/>
            <a:ext cx="26271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Tree dahlia</a:t>
            </a: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  <a:hlinkClick r:id="rId5"/>
              </a:rPr>
              <a:t>Dahlia 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  <a:hlinkClick r:id="rId5"/>
              </a:rPr>
              <a:t>excelsa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  <a:hlinkClick r:id="rId5"/>
              </a:rPr>
              <a:t> 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  <a:hlinkClick r:id="rId5"/>
              </a:rPr>
              <a:t>Benth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  <a:hlinkClick r:id="rId5"/>
              </a:rPr>
              <a:t>.)</a:t>
            </a:r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01491" y="3774209"/>
            <a:ext cx="2743200" cy="205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47490" y="6179127"/>
            <a:ext cx="37245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Purple Fountain Grass </a:t>
            </a:r>
            <a:endParaRPr lang="en-US">
              <a:solidFill>
                <a:schemeClr val="accent2"/>
              </a:solidFill>
            </a:endParaRP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Pennisetum </a:t>
            </a:r>
            <a:r>
              <a:rPr lang="en-US" sz="1600" b="1" i="1" u="sng" err="1">
                <a:solidFill>
                  <a:schemeClr val="accent2"/>
                </a:solidFill>
                <a:ea typeface="+mn-lt"/>
                <a:cs typeface="+mn-lt"/>
              </a:rPr>
              <a:t>setaceum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</a:rPr>
              <a:t> rubrum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3200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endParaRPr lang="en-US" sz="1600">
              <a:solidFill>
                <a:srgbClr val="212529"/>
              </a:solidFill>
              <a:latin typeface="-apple-system"/>
            </a:endParaRPr>
          </a:p>
        </p:txBody>
      </p:sp>
      <p:pic>
        <p:nvPicPr>
          <p:cNvPr id="17" name="Picture 17" descr="A picture containing grass, outdoor, field, grassy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672" y="3427844"/>
            <a:ext cx="3459017" cy="25538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65126" y="6121400"/>
            <a:ext cx="372456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Biscuit Grass </a:t>
            </a:r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(</a:t>
            </a:r>
            <a:r>
              <a:rPr lang="en-US" sz="1600" b="1" i="1" u="sng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Paspalumvaginatum</a:t>
            </a:r>
            <a:r>
              <a:rPr lang="en-US" sz="1600" b="1" u="sng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)</a:t>
            </a:r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endParaRPr lang="en-US" sz="1400"/>
          </a:p>
          <a:p>
            <a:pPr algn="ctr"/>
            <a:endParaRPr lang="en-US" sz="1600" b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8581" y="2553853"/>
            <a:ext cx="242339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Lilac Sage</a:t>
            </a:r>
            <a:br>
              <a:rPr lang="en-US" b="1" u="sng">
                <a:solidFill>
                  <a:schemeClr val="accent2"/>
                </a:solidFill>
                <a:ea typeface="+mn-lt"/>
                <a:cs typeface="+mn-lt"/>
              </a:rPr>
            </a:b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(Salvia 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</a:rPr>
              <a:t>verticillata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311459" y="435887"/>
            <a:ext cx="2373745" cy="178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3855" y="4920673"/>
            <a:ext cx="33565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Beech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 </a:t>
            </a:r>
            <a:endParaRPr lang="en-US" b="1" u="sng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(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Fagus sylvatica L. 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)</a:t>
            </a:r>
            <a:endParaRPr lang="en-US" b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pic>
        <p:nvPicPr>
          <p:cNvPr id="5" name="Picture 5" descr="A picture containing tree, outdoor, water, plan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45" y="1525372"/>
            <a:ext cx="4024744" cy="3183796"/>
          </a:xfrm>
          <a:prstGeom prst="rect">
            <a:avLst/>
          </a:prstGeom>
        </p:spPr>
      </p:pic>
      <p:pic>
        <p:nvPicPr>
          <p:cNvPr id="6" name="Picture 6" descr="A picture containing tree, outdoor, plan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18808" y="1724890"/>
            <a:ext cx="3412836" cy="2553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3854" y="5059218"/>
            <a:ext cx="37395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Mahogany </a:t>
            </a:r>
            <a:endParaRPr lang="en-US" b="1" u="sng">
              <a:solidFill>
                <a:schemeClr val="accent2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  <a:br>
              <a:rPr lang="en-US" dirty="0"/>
            </a:br>
            <a:endParaRPr lang="en-US"/>
          </a:p>
        </p:txBody>
      </p:sp>
      <p:sp>
        <p:nvSpPr>
          <p:cNvPr id="115" name="Content Placeholder 114"/>
          <p:cNvSpPr>
            <a:spLocks noGrp="1"/>
          </p:cNvSpPr>
          <p:nvPr>
            <p:ph idx="1"/>
          </p:nvPr>
        </p:nvSpPr>
        <p:spPr>
          <a:xfrm>
            <a:off x="1950014" y="2133600"/>
            <a:ext cx="9460691" cy="377762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Lakes are an integral part of Bangalore’s history and heritage. While some were naturally formed, some started out as man-made tanks for water storage. As they are a key element of the natural ecosystem, they must be protected through scientific means and policies. Through the study of the </a:t>
            </a:r>
            <a:r>
              <a:rPr lang="en-US" sz="2000" b="1">
                <a:solidFill>
                  <a:schemeClr val="tx1"/>
                </a:solidFill>
              </a:rPr>
              <a:t>macrophytes</a:t>
            </a:r>
            <a:r>
              <a:rPr lang="en-US" sz="2000">
                <a:solidFill>
                  <a:schemeClr val="tx1"/>
                </a:solidFill>
              </a:rPr>
              <a:t> we can assess the overall health of a lake.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For this study we picked two of the large &amp; reasonably well-kept lakes in South Bangalore – </a:t>
            </a:r>
            <a:r>
              <a:rPr lang="en-US" sz="2000" err="1">
                <a:solidFill>
                  <a:schemeClr val="tx1"/>
                </a:solidFill>
              </a:rPr>
              <a:t>Gottigere</a:t>
            </a:r>
            <a:r>
              <a:rPr lang="en-US" sz="2000">
                <a:solidFill>
                  <a:schemeClr val="tx1"/>
                </a:solidFill>
              </a:rPr>
              <a:t> lake and Begur lake. Both lakes are known to be a home to a variety of flora and are popular among nature lovers and birdwatchers.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872" y="2176462"/>
            <a:ext cx="2326911" cy="3102548"/>
          </a:xfrm>
        </p:spPr>
      </p:pic>
      <p:pic>
        <p:nvPicPr>
          <p:cNvPr id="24" name="Picture 2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375724" y="2176462"/>
            <a:ext cx="1939925" cy="2505075"/>
          </a:xfrm>
        </p:spPr>
      </p:pic>
      <p:sp>
        <p:nvSpPr>
          <p:cNvPr id="13" name="TextBox 12"/>
          <p:cNvSpPr txBox="1"/>
          <p:nvPr/>
        </p:nvSpPr>
        <p:spPr>
          <a:xfrm>
            <a:off x="3656427" y="5362747"/>
            <a:ext cx="28336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Slender Knotweed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</a:rPr>
              <a:t>Persicaria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4"/>
              </a:rPr>
              <a:t>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4"/>
              </a:rPr>
              <a:t>decipiens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838" y="2176462"/>
            <a:ext cx="1838326" cy="2443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1188" y="4769646"/>
            <a:ext cx="26222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Bush Morning Glory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(Ipomoea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</a:rPr>
              <a:t>carnea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 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715" y="2176462"/>
            <a:ext cx="2052638" cy="27170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53992" y="490108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Common Water-Hyacinth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(Eichhornia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7"/>
              </a:rPr>
              <a:t> crassipes) </a:t>
            </a:r>
            <a:endParaRPr lang="en-US" b="1" i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387" y="4696107"/>
            <a:ext cx="29327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Giant milkweed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(Calotropis gigantea (L.)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</a:rPr>
              <a:t>Dryand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.)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7. Gallery (BEGUR LAKE)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60" y="269816"/>
            <a:ext cx="1951871" cy="2375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3204" y="2671945"/>
            <a:ext cx="24024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Pignut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3"/>
              </a:rPr>
              <a:t>(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3"/>
              </a:rPr>
              <a:t>Hyptis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3"/>
              </a:rPr>
              <a:t>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3"/>
              </a:rPr>
              <a:t>suaveolens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9" name="Picture 9" descr="A picture containing outdoor, grass, plan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627" y="350634"/>
            <a:ext cx="1708971" cy="22975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502" y="248368"/>
            <a:ext cx="1778244" cy="2385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4502" y="2646503"/>
            <a:ext cx="33453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woolly burdock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6"/>
              </a:rPr>
              <a:t>(Arctium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6"/>
              </a:rPr>
              <a:t>tomentosum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6"/>
              </a:rPr>
              <a:t> Mill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6"/>
              </a:rPr>
              <a:t>.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54929" y="2623412"/>
            <a:ext cx="35067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 err="1">
                <a:solidFill>
                  <a:schemeClr val="accent2"/>
                </a:solidFill>
                <a:ea typeface="+mn-lt"/>
                <a:cs typeface="+mn-lt"/>
              </a:rPr>
              <a:t>Whitetop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 weed. </a:t>
            </a:r>
            <a:endParaRPr lang="en-US">
              <a:solidFill>
                <a:schemeClr val="accent2"/>
              </a:solidFill>
            </a:endParaRP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(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7"/>
              </a:rPr>
              <a:t>Parthenium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7"/>
              </a:rPr>
              <a:t> 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7"/>
              </a:rPr>
              <a:t>hysterophorus L.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3" name="Picture 13" descr="A picture containing grass, outdoor, nature, hillside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376" y="259914"/>
            <a:ext cx="1779785" cy="2398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659" y="3706825"/>
            <a:ext cx="1453537" cy="24472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8533" y="614515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touch me not,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0"/>
              </a:rPr>
              <a:t>(Mimosa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0"/>
              </a:rPr>
              <a:t>pudica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0"/>
              </a:rPr>
              <a:t> L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10"/>
              </a:rPr>
              <a:t>. 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40390" y="6082059"/>
            <a:ext cx="350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Leguminosae</a:t>
            </a:r>
            <a:endParaRPr lang="en-US" b="1" u="sng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(Mimosa  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monancistra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 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Benth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.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19" name="Picture 19" descr="A picture containing plant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531704" y="3259963"/>
            <a:ext cx="1311780" cy="28114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9184" y="3509890"/>
            <a:ext cx="1543152" cy="2073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1178" y="5676596"/>
            <a:ext cx="2570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Swollen fingergrass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4"/>
              </a:rPr>
              <a:t>(Chloris barbata Sw.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5" name="Picture 7" descr="A picture containing outdoor, plant, tree, garden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6401" y="3601028"/>
            <a:ext cx="2881745" cy="2149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1218" y="582568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Lilac Sage</a:t>
            </a:r>
          </a:p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(Salvia </a:t>
            </a:r>
            <a:r>
              <a:rPr lang="en-US" b="1" u="sng" err="1">
                <a:solidFill>
                  <a:schemeClr val="accent2"/>
                </a:solidFill>
                <a:ea typeface="+mn-lt"/>
                <a:cs typeface="+mn-lt"/>
              </a:rPr>
              <a:t>verticillata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19" y="3106575"/>
            <a:ext cx="28516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Common lantana (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2"/>
              </a:rPr>
              <a:t>Lantana camara L.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</a:rPr>
              <a:t>)</a:t>
            </a:r>
          </a:p>
        </p:txBody>
      </p:sp>
      <p:pic>
        <p:nvPicPr>
          <p:cNvPr id="6" name="Picture 6" descr="A picture containing flower, plan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12" y="540781"/>
            <a:ext cx="1874759" cy="2497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1422" y="316430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Lemon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4"/>
              </a:rPr>
              <a:t>(Citrus limon) </a:t>
            </a:r>
            <a:endParaRPr lang="en-US" b="1" i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pic>
        <p:nvPicPr>
          <p:cNvPr id="8" name="Picture 8" descr="A picture containing outdoor, water, river, lak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757" y="537582"/>
            <a:ext cx="1927310" cy="2566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31606" y="2887895"/>
            <a:ext cx="262164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Roundhead bulrush 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6"/>
              </a:rPr>
              <a:t>(Scirpoides holoschoenus )</a:t>
            </a:r>
            <a:endParaRPr lang="en-US" b="1" i="1" u="sng">
              <a:solidFill>
                <a:schemeClr val="accent2"/>
              </a:solidFill>
              <a:ea typeface="+mn-lt"/>
              <a:cs typeface="+mn-lt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1058" y="632627"/>
            <a:ext cx="2531145" cy="21396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0463" y="6124315"/>
            <a:ext cx="31844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Chinese-okra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Luffa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8"/>
              </a:rPr>
              <a:t>acutangula</a:t>
            </a:r>
            <a:endParaRPr lang="en-US" b="1" i="1" u="sng">
              <a:solidFill>
                <a:schemeClr val="accent2"/>
              </a:solidFill>
              <a:ea typeface="+mn-lt"/>
              <a:cs typeface="+mn-lt"/>
              <a:hlinkClick r:id="rId8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7597" y="3857510"/>
            <a:ext cx="1954600" cy="22800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4790" y="4168935"/>
            <a:ext cx="2508015" cy="1849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97071" y="6124315"/>
            <a:ext cx="32606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Tall fleabane</a:t>
            </a:r>
          </a:p>
          <a:p>
            <a:pPr algn="ctr"/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Erigeron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sumatrensis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1"/>
              </a:rPr>
              <a:t> Retz.</a:t>
            </a:r>
            <a:endParaRPr lang="en-US" b="1" i="1" u="sng">
              <a:solidFill>
                <a:schemeClr val="accent2"/>
              </a:solidFill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947282" y="5863440"/>
            <a:ext cx="38393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ea typeface="+mn-lt"/>
                <a:cs typeface="+mn-lt"/>
                <a:hlinkClick r:id="rId12"/>
              </a:rPr>
              <a:t>Garcke</a:t>
            </a:r>
            <a:r>
              <a:rPr lang="en-US" b="1" u="sng">
                <a:solidFill>
                  <a:schemeClr val="accent2"/>
                </a:solidFill>
                <a:ea typeface="+mn-lt"/>
                <a:cs typeface="+mn-lt"/>
              </a:rPr>
              <a:t> Broomweed</a:t>
            </a:r>
          </a:p>
          <a:p>
            <a:pPr algn="ctr"/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2"/>
              </a:rPr>
              <a:t>Malvastrum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2"/>
              </a:rPr>
              <a:t> </a:t>
            </a:r>
            <a:r>
              <a:rPr lang="en-US" b="1" i="1" u="sng" err="1">
                <a:solidFill>
                  <a:schemeClr val="accent2"/>
                </a:solidFill>
                <a:ea typeface="+mn-lt"/>
                <a:cs typeface="+mn-lt"/>
                <a:hlinkClick r:id="rId12"/>
              </a:rPr>
              <a:t>coromandelianum</a:t>
            </a:r>
            <a:r>
              <a:rPr lang="en-US" b="1" i="1" u="sng">
                <a:solidFill>
                  <a:schemeClr val="accent2"/>
                </a:solidFill>
                <a:ea typeface="+mn-lt"/>
                <a:cs typeface="+mn-lt"/>
                <a:hlinkClick r:id="rId12"/>
              </a:rPr>
              <a:t> (L.)</a:t>
            </a:r>
            <a:endParaRPr lang="en-US" i="1"/>
          </a:p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7743" y="4167802"/>
            <a:ext cx="2438400" cy="1512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Conclusion and Discussion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" indent="0">
              <a:buNone/>
            </a:pPr>
            <a:r>
              <a:rPr lang="en-US" sz="2000" dirty="0"/>
              <a:t>1. Both the lakes are being developed and have fenced boundaries</a:t>
            </a:r>
          </a:p>
          <a:p>
            <a:pPr marL="57150" indent="0">
              <a:buNone/>
            </a:pPr>
            <a:r>
              <a:rPr lang="en-US" sz="2000" dirty="0"/>
              <a:t>2. Water is mostly clean at the center, but the inlet and outlet areas were not well maintained. Diverse aquatic life is also present.</a:t>
            </a:r>
          </a:p>
          <a:p>
            <a:pPr marL="57150" indent="0">
              <a:buNone/>
            </a:pPr>
            <a:r>
              <a:rPr lang="en-US" sz="2000" dirty="0"/>
              <a:t>3. Diverse vegetation is present  around the lakes. However, the current vegetation itself must be preserved, and the density of vegetation must be increased.</a:t>
            </a:r>
            <a:endParaRPr lang="en-US" sz="1500" dirty="0"/>
          </a:p>
          <a:p>
            <a:pPr marL="5715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500" dirty="0"/>
          </a:p>
          <a:p>
            <a:pPr marL="800100" lvl="1" indent="-342900">
              <a:buAutoNum type="arabicPeriod"/>
            </a:pPr>
            <a:endParaRPr lang="en-US" sz="1500" dirty="0"/>
          </a:p>
          <a:p>
            <a:pPr marL="457200" lvl="1" indent="0">
              <a:buNone/>
            </a:pPr>
            <a:endParaRPr lang="en-US" sz="1500" dirty="0"/>
          </a:p>
          <a:p>
            <a:pPr marL="800100" lvl="1" indent="-342900">
              <a:buAutoNum type="arabicPeriod"/>
            </a:pPr>
            <a:endParaRPr lang="en-US" sz="1500" dirty="0"/>
          </a:p>
          <a:p>
            <a:pPr marL="800100" lvl="1" indent="-342900">
              <a:buAutoNum type="arabicPeriod"/>
            </a:pP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Acknowledgement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We would like to thank IISc for hosting LAKE Conference 2022 and giving us this opportunity.</a:t>
            </a:r>
          </a:p>
          <a:p>
            <a:r>
              <a:rPr lang="en-US" sz="2000" dirty="0"/>
              <a:t>We also would like to thank Principal Ma'am for letting us participate in the same.</a:t>
            </a:r>
          </a:p>
          <a:p>
            <a:r>
              <a:rPr lang="en-US" sz="2000" dirty="0"/>
              <a:t>We would like to extend our thanks to Indumathi Ma'am and Ashwini Ma'am for guiding us with the project.</a:t>
            </a:r>
          </a:p>
          <a:p>
            <a:r>
              <a:rPr lang="en-US" sz="2000" dirty="0"/>
              <a:t>We also give our heartfelt thanks to our parents for taking us to the sites for data collection.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728" y="611820"/>
            <a:ext cx="9791429" cy="128089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10. 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1196" y="2168236"/>
            <a:ext cx="1039301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All plants have been identified using </a:t>
            </a:r>
            <a:r>
              <a:rPr lang="en-US" sz="2000" dirty="0">
                <a:ea typeface="+mn-lt"/>
                <a:cs typeface="+mn-lt"/>
                <a:hlinkClick r:id="rId2"/>
              </a:rPr>
              <a:t>https://identify.plantnet.org/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r>
              <a:rPr lang="en-US" sz="2000" dirty="0"/>
              <a:t>All the photos have been taken by the presenters and have not been plagiarized.</a:t>
            </a:r>
          </a:p>
          <a:p>
            <a:r>
              <a:rPr lang="en-US" sz="2000" dirty="0">
                <a:ea typeface="+mn-lt"/>
                <a:cs typeface="+mn-lt"/>
              </a:rPr>
              <a:t>Macrophytes as bioindicators. Kohler, A. &amp; Schneider, Susanne. (2003). </a:t>
            </a:r>
            <a:r>
              <a:rPr lang="en-US" sz="2000" dirty="0" err="1">
                <a:ea typeface="+mn-lt"/>
                <a:cs typeface="+mn-lt"/>
              </a:rPr>
              <a:t>Archiv</a:t>
            </a:r>
            <a:r>
              <a:rPr lang="en-US" sz="2000" dirty="0">
                <a:ea typeface="+mn-lt"/>
                <a:cs typeface="+mn-lt"/>
              </a:rPr>
              <a:t> für </a:t>
            </a:r>
            <a:r>
              <a:rPr lang="en-US" sz="2000" dirty="0" err="1">
                <a:ea typeface="+mn-lt"/>
                <a:cs typeface="+mn-lt"/>
              </a:rPr>
              <a:t>Hydrobiologie</a:t>
            </a:r>
            <a:r>
              <a:rPr lang="en-US" sz="2000" dirty="0">
                <a:ea typeface="+mn-lt"/>
                <a:cs typeface="+mn-lt"/>
              </a:rPr>
              <a:t>, Supplement. 147. 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We were inspired by </a:t>
            </a:r>
            <a:r>
              <a:rPr lang="en-US" sz="2000" dirty="0">
                <a:ea typeface="+mn-lt"/>
                <a:cs typeface="+mn-lt"/>
                <a:hlinkClick r:id="rId3"/>
              </a:rPr>
              <a:t>https://wgbis.ces.iisc.ac.in/energy/lake2022/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sz="2000" dirty="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– What are macrophytes ?</a:t>
            </a:r>
          </a:p>
        </p:txBody>
      </p:sp>
      <p:sp>
        <p:nvSpPr>
          <p:cNvPr id="115" name="Content Placeholder 114"/>
          <p:cNvSpPr>
            <a:spLocks noGrp="1"/>
          </p:cNvSpPr>
          <p:nvPr>
            <p:ph idx="1"/>
          </p:nvPr>
        </p:nvSpPr>
        <p:spPr>
          <a:xfrm>
            <a:off x="1950014" y="2133600"/>
            <a:ext cx="9275964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000" b="1">
                <a:solidFill>
                  <a:schemeClr val="tx1"/>
                </a:solidFill>
              </a:rPr>
              <a:t>Macrophytes</a:t>
            </a:r>
            <a:r>
              <a:rPr lang="en-US" sz="2000">
                <a:solidFill>
                  <a:schemeClr val="tx1"/>
                </a:solidFill>
              </a:rPr>
              <a:t>  are plants that have structures that are usually more complex, interdependent, and physically substantial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The</a:t>
            </a:r>
            <a:r>
              <a:rPr lang="en-US">
                <a:solidFill>
                  <a:schemeClr val="tx1"/>
                </a:solidFill>
              </a:rPr>
              <a:t>y are of 3 types-</a:t>
            </a:r>
          </a:p>
          <a:p>
            <a:pPr lvl="1" algn="just"/>
            <a:r>
              <a:rPr lang="en-US" sz="1800" u="sng">
                <a:solidFill>
                  <a:schemeClr val="tx1"/>
                </a:solidFill>
              </a:rPr>
              <a:t>Emergent</a:t>
            </a:r>
            <a:r>
              <a:rPr lang="en-US" sz="1800">
                <a:solidFill>
                  <a:schemeClr val="tx1"/>
                </a:solidFill>
              </a:rPr>
              <a:t> - </a:t>
            </a:r>
            <a:r>
              <a:rPr lang="en-US" sz="1800">
                <a:ea typeface="+mn-lt"/>
                <a:cs typeface="+mn-lt"/>
              </a:rPr>
              <a:t>Emergent plants live near the water’s edge and along the banks of rivers.</a:t>
            </a:r>
          </a:p>
          <a:p>
            <a:pPr lvl="1" algn="just"/>
            <a:r>
              <a:rPr lang="en-US" sz="1800" u="sng">
                <a:solidFill>
                  <a:schemeClr val="tx1"/>
                </a:solidFill>
              </a:rPr>
              <a:t>Submerged</a:t>
            </a:r>
            <a:r>
              <a:rPr lang="en-US" sz="1800">
                <a:solidFill>
                  <a:schemeClr val="tx1"/>
                </a:solidFill>
              </a:rPr>
              <a:t> - </a:t>
            </a:r>
            <a:r>
              <a:rPr lang="en-US" sz="1800">
                <a:ea typeface="+mn-lt"/>
                <a:cs typeface="+mn-lt"/>
              </a:rPr>
              <a:t>Submerged macrophytes are also rooted to the bottom but their leaves grow entirely underwater. </a:t>
            </a:r>
            <a:endParaRPr lang="en-US" sz="1800">
              <a:solidFill>
                <a:schemeClr val="tx1"/>
              </a:solidFill>
            </a:endParaRPr>
          </a:p>
          <a:p>
            <a:pPr lvl="1" algn="just"/>
            <a:r>
              <a:rPr lang="en-US" sz="1800" u="sng">
                <a:solidFill>
                  <a:schemeClr val="tx1"/>
                </a:solidFill>
              </a:rPr>
              <a:t>Floating</a:t>
            </a:r>
            <a:r>
              <a:rPr lang="en-US" sz="1800">
                <a:solidFill>
                  <a:schemeClr val="tx1"/>
                </a:solidFill>
              </a:rPr>
              <a:t> - </a:t>
            </a:r>
            <a:r>
              <a:rPr lang="en-US" sz="1800">
                <a:ea typeface="+mn-lt"/>
                <a:cs typeface="+mn-lt"/>
              </a:rPr>
              <a:t>Free-floating macrophytes are found suspended on water surface with their root not attached to the substrate, sediment, or bottom of the water body.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728" y="624110"/>
            <a:ext cx="7874884" cy="12808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1. Introduction – Macrophytes as bio-indicators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014" y="2133600"/>
            <a:ext cx="9137419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a typeface="+mn-lt"/>
                <a:cs typeface="+mn-lt"/>
              </a:rPr>
              <a:t>Bioindicators</a:t>
            </a:r>
            <a:r>
              <a:rPr lang="en-US">
                <a:ea typeface="+mn-lt"/>
                <a:cs typeface="+mn-lt"/>
              </a:rPr>
              <a:t> include biological processes, species, or communities and are used to assess the quality of the environment and how it changes over time.</a:t>
            </a:r>
          </a:p>
          <a:p>
            <a:r>
              <a:rPr lang="en-US">
                <a:ea typeface="+mn-lt"/>
                <a:cs typeface="+mn-lt"/>
              </a:rPr>
              <a:t>Macrophytes respond to changes in the nutrient concentrations in their environment and can thus provide a more comprehensive assessment of river ecosystems. 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584274" y="624110"/>
            <a:ext cx="5128008" cy="1280890"/>
          </a:xfrm>
        </p:spPr>
        <p:txBody>
          <a:bodyPr/>
          <a:lstStyle/>
          <a:p>
            <a:r>
              <a:rPr lang="en-US" dirty="0"/>
              <a:t>2. Study Area A : </a:t>
            </a:r>
            <a:r>
              <a:rPr lang="en-US" dirty="0" err="1"/>
              <a:t>Gottigere</a:t>
            </a:r>
            <a:r>
              <a:rPr lang="en-US" dirty="0"/>
              <a:t> Lake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8031" y="2017401"/>
            <a:ext cx="5011225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Located at the coordinates- 12°51'7.98"N 77°35'25.20"E</a:t>
            </a:r>
            <a:endParaRPr lang="en-US" dirty="0"/>
          </a:p>
          <a:p>
            <a:r>
              <a:rPr lang="en-US" sz="2000" dirty="0">
                <a:ea typeface="+mn-lt"/>
                <a:cs typeface="+mn-lt"/>
              </a:rPr>
              <a:t>Area as per RTC = 37.33 Acre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2" descr="Map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92" y="3529067"/>
            <a:ext cx="5394557" cy="30959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893" y="249041"/>
            <a:ext cx="5394557" cy="3095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097" y="1967948"/>
            <a:ext cx="5170633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Located at the coordinates- 12°52'21"N   77°37'48"E</a:t>
            </a:r>
          </a:p>
          <a:p>
            <a:r>
              <a:rPr lang="en-US" sz="2000" dirty="0">
                <a:ea typeface="+mn-lt"/>
                <a:cs typeface="+mn-lt"/>
              </a:rPr>
              <a:t>Area of the lake as per RTC = 137.6 acres 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95819" y="635655"/>
            <a:ext cx="4456499" cy="1280890"/>
          </a:xfrm>
        </p:spPr>
        <p:txBody>
          <a:bodyPr/>
          <a:lstStyle/>
          <a:p>
            <a:r>
              <a:rPr lang="en-IN" dirty="0"/>
              <a:t>2. Study Area B : Begur Lake</a:t>
            </a:r>
          </a:p>
        </p:txBody>
      </p:sp>
      <p:pic>
        <p:nvPicPr>
          <p:cNvPr id="2" name="Picture 3" descr="Map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5" y="3359561"/>
            <a:ext cx="5393634" cy="3119612"/>
          </a:xfrm>
          <a:prstGeom prst="rect">
            <a:avLst/>
          </a:prstGeom>
        </p:spPr>
      </p:pic>
      <p:pic>
        <p:nvPicPr>
          <p:cNvPr id="4" name="Picture 7" descr="Map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5" y="85672"/>
            <a:ext cx="5392128" cy="31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3. Materials &amp; Methods </a:t>
            </a:r>
            <a:br>
              <a:rPr lang="en-US" dirty="0">
                <a:ea typeface="+mj-lt"/>
                <a:cs typeface="+mj-lt"/>
              </a:rPr>
            </a:b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ea typeface="+mn-lt"/>
                <a:cs typeface="+mn-lt"/>
              </a:rPr>
              <a:t>3.1 </a:t>
            </a:r>
            <a:r>
              <a:rPr lang="en-US" sz="2000" b="1" u="sng">
                <a:ea typeface="+mn-lt"/>
                <a:cs typeface="+mn-lt"/>
              </a:rPr>
              <a:t>Materials:</a:t>
            </a:r>
            <a:br>
              <a:rPr lang="en-US" sz="2000" b="1" u="sng">
                <a:ea typeface="+mn-lt"/>
                <a:cs typeface="+mn-lt"/>
              </a:rPr>
            </a:br>
            <a:r>
              <a:rPr lang="en-US" sz="2000" err="1">
                <a:ea typeface="+mn-lt"/>
                <a:cs typeface="+mn-lt"/>
              </a:rPr>
              <a:t>i</a:t>
            </a:r>
            <a:r>
              <a:rPr lang="en-US" sz="2000">
                <a:ea typeface="+mn-lt"/>
                <a:cs typeface="+mn-lt"/>
              </a:rPr>
              <a:t>) GPS 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ii) Measuring Tape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iii) Camera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iv) Google Earth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v) Google Lens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vi)Plantnet</a:t>
            </a:r>
          </a:p>
          <a:p>
            <a:endParaRPr lang="en-US" sz="200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3808" y="2132972"/>
            <a:ext cx="6906893" cy="3778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ea typeface="+mn-lt"/>
                <a:cs typeface="+mn-lt"/>
              </a:rPr>
              <a:t>3.2 </a:t>
            </a:r>
            <a:r>
              <a:rPr lang="en-US" sz="2000" b="1" u="sng" dirty="0">
                <a:ea typeface="+mn-lt"/>
                <a:cs typeface="+mn-lt"/>
              </a:rPr>
              <a:t>Methods:</a:t>
            </a:r>
            <a:br>
              <a:rPr lang="en-US" sz="2000" b="1" u="sng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) Photography of macrophytes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ii) Identification of leaves &amp; Phyllotaxy of plants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iii) Identification through barks of trees.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728" y="624110"/>
            <a:ext cx="10461065" cy="1280890"/>
          </a:xfrm>
        </p:spPr>
        <p:txBody>
          <a:bodyPr/>
          <a:lstStyle/>
          <a:p>
            <a:r>
              <a:rPr lang="en-US" dirty="0"/>
              <a:t>Making observations - (19/11/22) &amp; (3/12/22)</a:t>
            </a:r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360" y="1717964"/>
            <a:ext cx="3179581" cy="4066258"/>
          </a:xfrm>
        </p:spPr>
      </p:pic>
      <p:sp>
        <p:nvSpPr>
          <p:cNvPr id="3" name="TextBox 2"/>
          <p:cNvSpPr txBox="1"/>
          <p:nvPr/>
        </p:nvSpPr>
        <p:spPr>
          <a:xfrm>
            <a:off x="1947141" y="5986318"/>
            <a:ext cx="2857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Gottigere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Lake </a:t>
            </a:r>
          </a:p>
        </p:txBody>
      </p:sp>
      <p:pic>
        <p:nvPicPr>
          <p:cNvPr id="5" name="Picture 5" descr="A picture containing outdoor, grass, sky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491" y="1715655"/>
            <a:ext cx="3043381" cy="4073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4504" y="5974772"/>
            <a:ext cx="2857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Begur lake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50015" y="2133600"/>
            <a:ext cx="8315776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Observe plant density by visiting and taking pictures at </a:t>
            </a:r>
            <a:r>
              <a:rPr lang="en-US" sz="2000" err="1"/>
              <a:t>Gottigere</a:t>
            </a:r>
            <a:r>
              <a:rPr lang="en-US" sz="2000"/>
              <a:t> Lake and Begur Lake.</a:t>
            </a:r>
          </a:p>
          <a:p>
            <a:r>
              <a:rPr lang="en-US" sz="2000"/>
              <a:t>Identify the various plant species and record their frequency of occurrence at each site.</a:t>
            </a:r>
          </a:p>
          <a:p>
            <a:r>
              <a:rPr lang="en-US" sz="2000"/>
              <a:t>Record the area covered by macrophytes in each case.</a:t>
            </a:r>
          </a:p>
          <a:p>
            <a:r>
              <a:rPr lang="en-US" sz="2000"/>
              <a:t>Provide a comparison study on the vegetation found in both lakes.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1209</Words>
  <Application>Microsoft Office PowerPoint</Application>
  <PresentationFormat>Widescreen</PresentationFormat>
  <Paragraphs>215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-apple-system</vt:lpstr>
      <vt:lpstr>Arial</vt:lpstr>
      <vt:lpstr>Calibri</vt:lpstr>
      <vt:lpstr>Century Gothic</vt:lpstr>
      <vt:lpstr>Wingdings 3</vt:lpstr>
      <vt:lpstr>Wisp</vt:lpstr>
      <vt:lpstr>Macrophytes in and around Begur Lake and Gottigere Lake </vt:lpstr>
      <vt:lpstr>1. Introduction </vt:lpstr>
      <vt:lpstr>1. Introduction – What are macrophytes ?</vt:lpstr>
      <vt:lpstr>1. Introduction – Macrophytes as bio-indicators </vt:lpstr>
      <vt:lpstr>2. Study Area A : Gottigere Lake</vt:lpstr>
      <vt:lpstr>2. Study Area B : Begur Lake</vt:lpstr>
      <vt:lpstr>3. Materials &amp; Methods  </vt:lpstr>
      <vt:lpstr>Making observations - (19/11/22) &amp; (3/12/22)</vt:lpstr>
      <vt:lpstr>4. Objectives</vt:lpstr>
      <vt:lpstr>5. Area covered by macrophytes  (GOTTIGERE LAKE) </vt:lpstr>
      <vt:lpstr>5. Results (GOTTIGERE LAKE)</vt:lpstr>
      <vt:lpstr>5. Results (GOTTIGERE LAKE)</vt:lpstr>
      <vt:lpstr>Area covered by macrophytes  (BEGUR LAKE)</vt:lpstr>
      <vt:lpstr>5. Results (BEGUR LAKE)</vt:lpstr>
      <vt:lpstr>5. Results (BEGUR LAKE)</vt:lpstr>
      <vt:lpstr>6. Comparison</vt:lpstr>
      <vt:lpstr>7. Gallery (GOTTIGERE LAKE)</vt:lpstr>
      <vt:lpstr>PowerPoint Presentation</vt:lpstr>
      <vt:lpstr>PowerPoint Presentation</vt:lpstr>
      <vt:lpstr>7. Gallery (BEGUR LAKE)</vt:lpstr>
      <vt:lpstr>PowerPoint Presentation</vt:lpstr>
      <vt:lpstr>PowerPoint Presentation</vt:lpstr>
      <vt:lpstr>8. Conclusion and Discussion</vt:lpstr>
      <vt:lpstr>9. Acknowledgement </vt:lpstr>
      <vt:lpstr>10.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Indumathi - HOD Biology Dept</cp:lastModifiedBy>
  <cp:revision>105</cp:revision>
  <dcterms:created xsi:type="dcterms:W3CDTF">2022-11-25T12:24:00Z</dcterms:created>
  <dcterms:modified xsi:type="dcterms:W3CDTF">2022-12-15T03:05:47Z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0x0101004C5C2FD29CE249418183F2CED8BB73E7</vt:lpwstr>
  </property>
  <property fmtid="{D5CDD505-2E9C-101B-9397-08002B2CF9AE}" pid="3" name="ICV">
    <vt:lpwstr>6206F3EBACB647999150E04152CD96E4</vt:lpwstr>
  </property>
  <property fmtid="{D5CDD505-2E9C-101B-9397-08002B2CF9AE}" pid="4" name="KSOProductBuildVer">
    <vt:lpwstr>1033-11.2.0.11417</vt:lpwstr>
  </property>
</Properties>
</file>